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tif" ContentType="image/tiff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embeddings/oleObject3.bin" ContentType="application/vnd.openxmlformats-officedocument.oleObject"/>
  <Override PartName="/ppt/notesSlides/notesSlide19.xml" ContentType="application/vnd.openxmlformats-officedocument.presentationml.notesSlide+xml"/>
  <Override PartName="/ppt/embeddings/oleObject4.bin" ContentType="application/vnd.openxmlformats-officedocument.oleObject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embeddings/oleObject5.bin" ContentType="application/vnd.openxmlformats-officedocument.oleObject"/>
  <Override PartName="/ppt/notesSlides/notesSlide22.xml" ContentType="application/vnd.openxmlformats-officedocument.presentationml.notesSlide+xml"/>
  <Override PartName="/ppt/embeddings/oleObject6.bin" ContentType="application/vnd.openxmlformats-officedocument.oleObject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3"/>
  </p:notesMasterIdLst>
  <p:handoutMasterIdLst>
    <p:handoutMasterId r:id="rId44"/>
  </p:handoutMasterIdLst>
  <p:sldIdLst>
    <p:sldId id="256" r:id="rId3"/>
    <p:sldId id="29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larity" initials="CL" lastIdx="2" clrIdx="0"/>
  <p:cmAuthor id="1" name="Elizabeth Ryan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728" autoAdjust="0"/>
  </p:normalViewPr>
  <p:slideViewPr>
    <p:cSldViewPr snapToGrid="0" snapToObjects="1">
      <p:cViewPr>
        <p:scale>
          <a:sx n="90" d="100"/>
          <a:sy n="90" d="100"/>
        </p:scale>
        <p:origin x="-28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commentAuthors" Target="commentAuthor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761249-B52E-474D-845B-C4B27CB9EAB2}" type="datetimeFigureOut">
              <a:rPr lang="en-US" smtClean="0"/>
              <a:t>10/16/15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F3598-6CE9-B54E-9CA7-5D47CB11C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429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2.png>
</file>

<file path=ppt/media/image19.png>
</file>

<file path=ppt/media/image20.png>
</file>

<file path=ppt/media/image21.png>
</file>

<file path=ppt/media/image22.png>
</file>

<file path=ppt/media/image25.png>
</file>

<file path=ppt/media/image29.png>
</file>

<file path=ppt/media/image3.png>
</file>

<file path=ppt/media/image4.png>
</file>

<file path=ppt/media/image5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8AA47-457C-964A-8591-9DAABCB65568}" type="datetimeFigureOut">
              <a:rPr lang="en-US" smtClean="0"/>
              <a:t>10/16/15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A5FD4-1898-3349-A62A-CD189A431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17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83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</a:t>
            </a:r>
            <a:r>
              <a:rPr lang="en-US" baseline="0" dirty="0" smtClean="0"/>
              <a:t> of these items are shown in more detail in the following slides. Access control directories, matrixes, and lists are shown in self-explanatory visual representations.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754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reference monitor is the primary access control enforcement mechanism of the operating system. It is discussed in more detail in Chapter 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65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basic process of encrypting and then</a:t>
            </a:r>
            <a:r>
              <a:rPr lang="en-US" baseline="0" dirty="0" smtClean="0"/>
              <a:t> decrypting data.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40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critical difference between symmetric and asymmetric is that symmetric uses a single key for both encryption and decryption,</a:t>
            </a:r>
            <a:r>
              <a:rPr lang="en-US" baseline="0" dirty="0" smtClean="0"/>
              <a:t> whereas asymmetric uses complementary keys.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95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stream ciphers,</a:t>
            </a:r>
            <a:r>
              <a:rPr lang="en-US" baseline="0" dirty="0" smtClean="0"/>
              <a:t> each byte of the data stream is encrypted separately. This is as opposed to block ciphers, which are shown on the next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1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</a:t>
            </a:r>
            <a:r>
              <a:rPr lang="en-US" baseline="0" dirty="0" smtClean="0"/>
              <a:t>like a stream cipher, a block cipher encrypts a group of plaintext symbols as a single block. The pros and cons of each model are discussed on the next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000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34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AES</a:t>
            </a:r>
            <a:r>
              <a:rPr lang="en-US" baseline="0" dirty="0" smtClean="0"/>
              <a:t> has become the dominant symmetric encryption algorithm in use today. We discuss DES in this book both for historical purposes and because it is a relatively simple algorithm to use to explain how cryptographic primitives 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839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Symmetric</a:t>
            </a:r>
            <a:r>
              <a:rPr lang="en-US" baseline="0" dirty="0" smtClean="0"/>
              <a:t> and asymmetric algorithms have complementary strengths and weaknesses and are therefore used both for different purposes and in concert with each other.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25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Alhough</a:t>
            </a:r>
            <a:r>
              <a:rPr lang="en-US" baseline="0" dirty="0" smtClean="0"/>
              <a:t> this data is from an old study, more recent studies have reaffirmed the results. The vast majority of passwords used on the Internet are extremely easy to crack.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397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great example of asymmetric and symmetric encryption being used together. We</a:t>
            </a:r>
            <a:r>
              <a:rPr lang="en-US" baseline="0" dirty="0" smtClean="0"/>
              <a:t> need asymmetric to perform the initial exchange securely, but thereafter we can benefit from the speed of a symmetric algorithm.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080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exchange is the same as on the previous slide, but with an attacker in the middle.</a:t>
            </a:r>
            <a:r>
              <a:rPr lang="en-US" baseline="0" dirty="0" smtClean="0"/>
              <a:t> This attack can be defeated using the simple tweak described on pp. 107–108 of the textbook. This is an interesting problem to have students brainstorm or work on for homework.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220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Diana’s certificate</a:t>
            </a:r>
            <a:r>
              <a:rPr lang="en-US" baseline="0" dirty="0" smtClean="0"/>
              <a:t> is made using Edward’s signature. </a:t>
            </a:r>
            <a:r>
              <a:rPr lang="en-US" baseline="0" dirty="0" err="1" smtClean="0"/>
              <a:t>Delwyn’s</a:t>
            </a:r>
            <a:r>
              <a:rPr lang="en-US" baseline="0" dirty="0" smtClean="0"/>
              <a:t> certificate includes Diana’s certificate so that it can effectively be tied back to Edward, creating a chain of trust.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916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16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Passwords should never be stored in plaintext but rather should always be concealed. We talk more</a:t>
            </a:r>
            <a:r>
              <a:rPr lang="en-US" baseline="0" dirty="0" smtClean="0"/>
              <a:t> about proper password storage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18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Handprints</a:t>
            </a:r>
            <a:r>
              <a:rPr lang="en-US" baseline="0" dirty="0" smtClean="0"/>
              <a:t> and fingerprints are two among many examples of biometrics.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897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Recent</a:t>
            </a:r>
            <a:r>
              <a:rPr lang="en-US" baseline="0" dirty="0" smtClean="0"/>
              <a:t> advances in s</a:t>
            </a:r>
            <a:r>
              <a:rPr lang="en-US" dirty="0" smtClean="0"/>
              <a:t>martphones</a:t>
            </a:r>
            <a:r>
              <a:rPr lang="en-US" baseline="0" dirty="0" smtClean="0"/>
              <a:t> have begun to make biometrics cheaper and easier to use. Biometrics are still inadequate for extremely sensitive applications, but their convenience makes them a great alternative to weak passwords.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53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</a:t>
            </a:r>
            <a:r>
              <a:rPr lang="en-US" baseline="0" dirty="0" smtClean="0"/>
              <a:t> RSA </a:t>
            </a:r>
            <a:r>
              <a:rPr lang="en-US" baseline="0" dirty="0" err="1" smtClean="0"/>
              <a:t>SecurID</a:t>
            </a:r>
            <a:r>
              <a:rPr lang="en-US" baseline="0" dirty="0" smtClean="0"/>
              <a:t> with a code that changes every 60 seconds. Physical possession of the token should be necessary for successful authentication.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747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federated identity management scheme is a union of separate identification</a:t>
            </a:r>
            <a:r>
              <a:rPr lang="en-US" baseline="0" dirty="0" smtClean="0"/>
              <a:t> and authentication systems. Authentication is performed in one place, and separate processes and </a:t>
            </a:r>
            <a:r>
              <a:rPr lang="en-US" baseline="0" smtClean="0"/>
              <a:t>systems determine </a:t>
            </a:r>
            <a:r>
              <a:rPr lang="en-US" baseline="0" dirty="0" smtClean="0"/>
              <a:t>that an already authenticated user is to be activated. Federated identity management is discussed in much greater detail in Chapter 8.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15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Single sign-on lets a user log on once per session but access many different applications/systems. It</a:t>
            </a:r>
            <a:r>
              <a:rPr lang="en-US" baseline="0" dirty="0" smtClean="0"/>
              <a:t> often works in conjunction with federated identity management, with the federated identity provider acting as the source of authentication for all the applications.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22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A5FD4-1898-3349-A62A-CD189A4313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2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9FD47-C0E9-48FF-8D8B-AE645F4EBA2D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19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0AD5D-0829-43BC-AE00-209B1E012BC7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12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A522F-6CA1-4D69-AD32-B370C0FD0F5E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923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CE2DE-0799-482A-9004-4D845F83DA22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695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93BFA-AAE0-4A9A-966A-8B4CD9D66804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4517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F4E5-1645-4698-9FB0-7A838E019AF2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154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2CB6C-D2AC-4348-8AC6-5E67861D1458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0" y="6531731"/>
            <a:ext cx="91440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81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FC0CF-476B-4766-8A71-BAC1BE435125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164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BAEC8-52EC-45B0-91AF-FEDC90EF9F54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2056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94242-4A77-444F-8B9F-1C40F3A4451D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283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1FDE2-CC27-4E4D-A8B8-442150E2A06C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136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2D9F8-F826-4F0A-AB34-4A320BEE964D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763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82CD9-241D-453F-B2E1-EF940C82BEE5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191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E50D8-632A-445E-8B00-7CBFFBD2FF0B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718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F72B-9FE7-468E-91DB-E5F80580F20C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9925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DF846-E1CB-4C46-B31F-A764912F1061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31731"/>
            <a:ext cx="9144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22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16702-71BE-412C-8992-9DE6C0C52192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67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0E304-DFEB-451B-AFE6-DC334ECF235A}" type="datetime1">
              <a:rPr lang="en-US" smtClean="0"/>
              <a:t>10/16/15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49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E4978-B1B3-46B3-98FB-949B36C7C91F}" type="datetime1">
              <a:rPr lang="en-US" smtClean="0"/>
              <a:t>10/16/15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22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0B8C4-EEBB-4A83-B107-C077A6B12553}" type="datetime1">
              <a:rPr lang="en-US" smtClean="0"/>
              <a:t>10/16/15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65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A48E-8147-4EBA-9746-98749491C251}" type="datetime1">
              <a:rPr lang="en-US" smtClean="0"/>
              <a:t>10/16/15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57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07B95-3F1B-41A5-A81E-11F5F616118D}" type="datetime1">
              <a:rPr lang="en-US" smtClean="0"/>
              <a:t>10/16/15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22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96AD9-6A37-436A-846D-7BBCD755547A}" type="datetime1">
              <a:rPr lang="en-US" smtClean="0"/>
              <a:t>10/16/15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805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EBA2A-8C6E-46A5-A231-DCA59F980C03}" type="datetime1">
              <a:rPr lang="en-US" smtClean="0"/>
              <a:t>10/16/15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From Security in Computing, Fifth Edition, by Charles P. Pfleeger, et al. (ISBN: 9780134085043). Copyright 2015 by Pearson Education, Inc. All rights reserved.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9B9F7-6D94-BC4F-895F-E86DCC4EC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6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840F0A3-CABA-4FF4-B2ED-756A449CE0A9}" type="datetime1">
              <a:rPr lang="en-US" smtClean="0">
                <a:latin typeface="Arial"/>
              </a:rPr>
              <a:t>10/16/15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smtClean="0">
                <a:latin typeface="Arial"/>
              </a:rPr>
              <a:t>From Security in Computing, Fifth Edition, by Charles P. Pfleeger, et al. (ISBN: 9780134085043). Copyright 2015 by Pearson Education, Inc. All rights reserved.</a:t>
            </a:r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42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package" Target="../embeddings/Microsoft_Word_Document2.docx"/><Relationship Id="rId5" Type="http://schemas.openxmlformats.org/officeDocument/2006/relationships/image" Target="../media/image19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3.bin"/><Relationship Id="rId5" Type="http://schemas.openxmlformats.org/officeDocument/2006/relationships/package" Target="../embeddings/Microsoft_Word_Document3.docx"/><Relationship Id="rId6" Type="http://schemas.openxmlformats.org/officeDocument/2006/relationships/image" Target="../media/image21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4.bin"/><Relationship Id="rId5" Type="http://schemas.openxmlformats.org/officeDocument/2006/relationships/package" Target="../embeddings/Microsoft_Word_Document4.docx"/><Relationship Id="rId6" Type="http://schemas.openxmlformats.org/officeDocument/2006/relationships/image" Target="../media/image22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package" Target="../embeddings/Microsoft_Word_Document5.docx"/><Relationship Id="rId5" Type="http://schemas.openxmlformats.org/officeDocument/2006/relationships/image" Target="../media/image25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package" Target="../embeddings/Microsoft_Word_Document6.docx"/><Relationship Id="rId5" Type="http://schemas.openxmlformats.org/officeDocument/2006/relationships/image" Target="../media/image29.png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ecurity in Computing,</a:t>
            </a:r>
            <a:br>
              <a:rPr lang="en-US" dirty="0" smtClean="0"/>
            </a:br>
            <a:r>
              <a:rPr lang="en-US" dirty="0" smtClean="0"/>
              <a:t>Fifth Edition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2: Toolbox: Authentication, Access Control, and Cryptography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4888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Federated Identity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10</a:t>
            </a:fld>
            <a:endParaRPr lang="en-US">
              <a:latin typeface="Arial"/>
            </a:endParaRPr>
          </a:p>
        </p:txBody>
      </p:sp>
      <p:pic>
        <p:nvPicPr>
          <p:cNvPr id="6" name="Content Placeholder 5" descr="fig02-07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68" b="-242"/>
          <a:stretch/>
        </p:blipFill>
        <p:spPr>
          <a:xfrm>
            <a:off x="850320" y="1554236"/>
            <a:ext cx="7178999" cy="484632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8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Sign-On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11</a:t>
            </a:fld>
            <a:endParaRPr lang="en-US">
              <a:latin typeface="Arial"/>
            </a:endParaRPr>
          </a:p>
        </p:txBody>
      </p:sp>
      <p:pic>
        <p:nvPicPr>
          <p:cNvPr id="6" name="Content Placeholder 5" descr="fig02-08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" b="-1061"/>
          <a:stretch/>
        </p:blipFill>
        <p:spPr>
          <a:xfrm>
            <a:off x="659076" y="1642750"/>
            <a:ext cx="7823659" cy="484632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04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</a:t>
            </a:r>
            <a:endParaRPr lang="en-US" dirty="0"/>
          </a:p>
        </p:txBody>
      </p:sp>
      <p:pic>
        <p:nvPicPr>
          <p:cNvPr id="4" name="Content Placeholder 3" descr="Screen Shot 2015-09-08 at 6.32.21 A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5" b="10623"/>
          <a:stretch/>
        </p:blipFill>
        <p:spPr>
          <a:xfrm>
            <a:off x="968258" y="1654625"/>
            <a:ext cx="7207484" cy="457200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12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325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Check every access</a:t>
            </a:r>
          </a:p>
          <a:p>
            <a:pPr lvl="1"/>
            <a:r>
              <a:rPr lang="en-US" dirty="0" smtClean="0"/>
              <a:t>Enforce least privilege</a:t>
            </a:r>
          </a:p>
          <a:p>
            <a:pPr lvl="1"/>
            <a:r>
              <a:rPr lang="en-US" dirty="0" smtClean="0"/>
              <a:t>Verify acceptable usage</a:t>
            </a:r>
          </a:p>
          <a:p>
            <a:r>
              <a:rPr lang="en-US" dirty="0" smtClean="0"/>
              <a:t>Track users’ access</a:t>
            </a:r>
          </a:p>
          <a:p>
            <a:r>
              <a:rPr lang="en-US" dirty="0" smtClean="0"/>
              <a:t>Enforce at appropriate granularity</a:t>
            </a:r>
          </a:p>
          <a:p>
            <a:r>
              <a:rPr lang="en-US" dirty="0" smtClean="0"/>
              <a:t>Use audit logging to track accesses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33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Reference monitor</a:t>
            </a:r>
          </a:p>
          <a:p>
            <a:r>
              <a:rPr lang="en-US" dirty="0" smtClean="0"/>
              <a:t>Access control directory</a:t>
            </a:r>
          </a:p>
          <a:p>
            <a:r>
              <a:rPr lang="en-US" dirty="0" smtClean="0"/>
              <a:t>Access control matrix</a:t>
            </a:r>
          </a:p>
          <a:p>
            <a:r>
              <a:rPr lang="en-US" dirty="0" smtClean="0"/>
              <a:t>Access control list</a:t>
            </a:r>
          </a:p>
          <a:p>
            <a:r>
              <a:rPr lang="en-US" dirty="0" smtClean="0"/>
              <a:t>Privilege list</a:t>
            </a:r>
          </a:p>
          <a:p>
            <a:r>
              <a:rPr lang="en-US" dirty="0" smtClean="0"/>
              <a:t>Capability</a:t>
            </a:r>
          </a:p>
          <a:p>
            <a:r>
              <a:rPr lang="en-US" dirty="0" smtClean="0"/>
              <a:t>Procedure-oriented access control</a:t>
            </a:r>
          </a:p>
          <a:p>
            <a:r>
              <a:rPr lang="en-US" dirty="0" smtClean="0"/>
              <a:t>Role-based access control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14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969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Monitor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98"/>
          <a:stretch/>
        </p:blipFill>
        <p:spPr bwMode="auto">
          <a:xfrm>
            <a:off x="842725" y="1554235"/>
            <a:ext cx="7439430" cy="500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15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462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 Directory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16</a:t>
            </a:fld>
            <a:endParaRPr lang="en-US">
              <a:latin typeface="Arial"/>
            </a:endParaRPr>
          </a:p>
        </p:txBody>
      </p:sp>
      <p:pic>
        <p:nvPicPr>
          <p:cNvPr id="5" name="Picture 4" descr="fig02-09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70" y="1547749"/>
            <a:ext cx="7084612" cy="493776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00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 Matrix</a:t>
            </a:r>
            <a:endParaRPr lang="en-US" dirty="0"/>
          </a:p>
        </p:txBody>
      </p:sp>
      <p:pic>
        <p:nvPicPr>
          <p:cNvPr id="4" name="Picture 3" descr="Screen Shot 2015-09-08 at 12.33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2120222"/>
            <a:ext cx="8039100" cy="3086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17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12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 List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18</a:t>
            </a:fld>
            <a:endParaRPr lang="en-US">
              <a:latin typeface="Arial"/>
            </a:endParaRPr>
          </a:p>
        </p:txBody>
      </p:sp>
      <p:pic>
        <p:nvPicPr>
          <p:cNvPr id="5" name="Picture 4" descr="fig02-1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938" y="1564886"/>
            <a:ext cx="5170129" cy="4975313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31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Addressed by Encryption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Suppose a sender wants to send a message to a recipient. An attacker may attempt to</a:t>
            </a:r>
          </a:p>
          <a:p>
            <a:pPr lvl="1"/>
            <a:r>
              <a:rPr lang="en-US" sz="2400" dirty="0" smtClean="0"/>
              <a:t>Block the message</a:t>
            </a:r>
          </a:p>
          <a:p>
            <a:pPr lvl="1"/>
            <a:r>
              <a:rPr lang="en-US" sz="2400" dirty="0" smtClean="0"/>
              <a:t>Intercept the message</a:t>
            </a:r>
          </a:p>
          <a:p>
            <a:pPr lvl="1"/>
            <a:r>
              <a:rPr lang="en-US" sz="2400" dirty="0" smtClean="0"/>
              <a:t>Modify the message</a:t>
            </a:r>
          </a:p>
          <a:p>
            <a:pPr lvl="1"/>
            <a:r>
              <a:rPr lang="en-US" sz="2400" dirty="0" smtClean="0"/>
              <a:t>Fabricate an authentic-looking alternate message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19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6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for Chapter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Survey authentication mechanisms</a:t>
            </a:r>
          </a:p>
          <a:p>
            <a:r>
              <a:rPr lang="en-US" dirty="0" smtClean="0"/>
              <a:t>List available access control implementation options</a:t>
            </a:r>
          </a:p>
          <a:p>
            <a:r>
              <a:rPr lang="en-US" dirty="0" smtClean="0"/>
              <a:t>Explain the problems encryption is designed to solve</a:t>
            </a:r>
          </a:p>
          <a:p>
            <a:r>
              <a:rPr lang="en-US" dirty="0" smtClean="0"/>
              <a:t>Understand the various categories of encryption tools as well as the strengths, weaknesses, and applications of each</a:t>
            </a:r>
          </a:p>
          <a:p>
            <a:r>
              <a:rPr lang="en-US" dirty="0" smtClean="0"/>
              <a:t>Learn about certificates and certificate authorities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583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 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Sender</a:t>
            </a:r>
          </a:p>
          <a:p>
            <a:r>
              <a:rPr lang="en-US" dirty="0" smtClean="0"/>
              <a:t>Recipient</a:t>
            </a:r>
          </a:p>
          <a:p>
            <a:r>
              <a:rPr lang="en-US" dirty="0" smtClean="0"/>
              <a:t>Transmission medium</a:t>
            </a:r>
          </a:p>
          <a:p>
            <a:r>
              <a:rPr lang="en-US" dirty="0" smtClean="0"/>
              <a:t>Interceptor/intruder</a:t>
            </a:r>
          </a:p>
          <a:p>
            <a:r>
              <a:rPr lang="en-US" dirty="0" smtClean="0"/>
              <a:t>Encrypt, encode, or encipher</a:t>
            </a:r>
          </a:p>
          <a:p>
            <a:r>
              <a:rPr lang="en-US" dirty="0" smtClean="0"/>
              <a:t>Decrypt, decode, or decipher</a:t>
            </a:r>
          </a:p>
          <a:p>
            <a:r>
              <a:rPr lang="en-US" dirty="0" smtClean="0"/>
              <a:t>Cryptosystem</a:t>
            </a:r>
          </a:p>
          <a:p>
            <a:r>
              <a:rPr lang="en-US" dirty="0" smtClean="0"/>
              <a:t>Plaintext</a:t>
            </a:r>
          </a:p>
          <a:p>
            <a:r>
              <a:rPr lang="en-US" dirty="0" err="1" smtClean="0"/>
              <a:t>Ciphertext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20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23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Encryption/Decryption Process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21</a:t>
            </a:fld>
            <a:endParaRPr lang="en-US">
              <a:latin typeface="Arial"/>
            </a:endParaRPr>
          </a:p>
        </p:txBody>
      </p:sp>
      <p:pic>
        <p:nvPicPr>
          <p:cNvPr id="11" name="Picture 10" descr="fig02-18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44" y="2368879"/>
            <a:ext cx="8155054" cy="210611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255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Symmetric vs. Asymmetric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22</a:t>
            </a:fld>
            <a:endParaRPr lang="en-US">
              <a:latin typeface="Arial"/>
            </a:endParaRPr>
          </a:p>
        </p:txBody>
      </p:sp>
      <p:pic>
        <p:nvPicPr>
          <p:cNvPr id="4" name="Picture 3" descr="fig02-19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3999"/>
            <a:ext cx="8229600" cy="4784651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46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 Ciphers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23</a:t>
            </a:fld>
            <a:endParaRPr lang="en-US">
              <a:latin typeface="Arial"/>
            </a:endParaRPr>
          </a:p>
        </p:txBody>
      </p:sp>
      <p:pic>
        <p:nvPicPr>
          <p:cNvPr id="10" name="Picture 9" descr="fig02-2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2108199"/>
            <a:ext cx="8229601" cy="2787878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54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Ciphers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24</a:t>
            </a:fld>
            <a:endParaRPr lang="en-US">
              <a:latin typeface="Arial"/>
            </a:endParaRPr>
          </a:p>
        </p:txBody>
      </p:sp>
      <p:pic>
        <p:nvPicPr>
          <p:cNvPr id="13" name="Picture 12" descr="fig02-2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64" y="1565754"/>
            <a:ext cx="6380136" cy="5131849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850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 vs. Block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6504372"/>
              </p:ext>
            </p:extLst>
          </p:nvPr>
        </p:nvGraphicFramePr>
        <p:xfrm>
          <a:off x="641350" y="2043113"/>
          <a:ext cx="7920038" cy="4037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6" name="Document" r:id="rId4" imgW="5635587" imgH="2864895" progId="Word.Document.12">
                  <p:embed/>
                </p:oleObj>
              </mc:Choice>
              <mc:Fallback>
                <p:oleObj name="Document" r:id="rId4" imgW="5635587" imgH="28648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2043113"/>
                        <a:ext cx="7920038" cy="4037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25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0" y="6472657"/>
            <a:ext cx="9144000" cy="329184"/>
          </a:xfrm>
        </p:spPr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368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DES: The Data Encryption Standard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0200"/>
            <a:ext cx="8229600" cy="4876800"/>
          </a:xfrm>
        </p:spPr>
        <p:txBody>
          <a:bodyPr/>
          <a:lstStyle/>
          <a:p>
            <a:r>
              <a:rPr lang="en-US" dirty="0" smtClean="0"/>
              <a:t>Symmetric block cipher</a:t>
            </a:r>
          </a:p>
          <a:p>
            <a:r>
              <a:rPr lang="en-US" dirty="0" smtClean="0"/>
              <a:t>Developed in 1976 by IBM for the US National Institute of Standards and Technology (NIST)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26</a:t>
            </a:fld>
            <a:endParaRPr lang="en-US">
              <a:latin typeface="Arial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8618531"/>
              </p:ext>
            </p:extLst>
          </p:nvPr>
        </p:nvGraphicFramePr>
        <p:xfrm>
          <a:off x="903288" y="2787650"/>
          <a:ext cx="7077075" cy="3865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1" name="Document" r:id="rId4" imgW="5625893" imgH="3073287" progId="Word.Document.12">
                  <p:embed/>
                </p:oleObj>
              </mc:Choice>
              <mc:Fallback>
                <p:oleObj name="Document" r:id="rId4" imgW="5625893" imgH="3073287" progId="Word.Document.12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3288" y="2787650"/>
                        <a:ext cx="7077075" cy="3865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3401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AES: Advanced Encryption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775" y="1600200"/>
            <a:ext cx="3780590" cy="4876800"/>
          </a:xfrm>
        </p:spPr>
        <p:txBody>
          <a:bodyPr/>
          <a:lstStyle/>
          <a:p>
            <a:r>
              <a:rPr lang="en-US" dirty="0" smtClean="0"/>
              <a:t>Symmetric block cipher</a:t>
            </a:r>
          </a:p>
          <a:p>
            <a:r>
              <a:rPr lang="en-US" dirty="0" smtClean="0"/>
              <a:t>Developed in 1999 by independent Dutch cryptographers</a:t>
            </a:r>
          </a:p>
          <a:p>
            <a:r>
              <a:rPr lang="en-US" dirty="0" smtClean="0"/>
              <a:t>Still in common use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293" y="1524000"/>
            <a:ext cx="3586676" cy="493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27</a:t>
            </a:fld>
            <a:endParaRPr lang="en-US">
              <a:latin typeface="Arial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7717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 vs. AES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28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9863428"/>
              </p:ext>
            </p:extLst>
          </p:nvPr>
        </p:nvGraphicFramePr>
        <p:xfrm>
          <a:off x="582613" y="1646238"/>
          <a:ext cx="8039100" cy="486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9" name="Document" r:id="rId5" imgW="5625893" imgH="3403475" progId="Word.Document.12">
                  <p:embed/>
                </p:oleObj>
              </mc:Choice>
              <mc:Fallback>
                <p:oleObj name="Document" r:id="rId5" imgW="5625893" imgH="3403475" progId="Word.Document.12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2613" y="1646238"/>
                        <a:ext cx="8039100" cy="4864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4623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Public Key (Asymmetric) Cryptography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Instead of two users sharing one secret key, each user has two keys: one public and one private</a:t>
            </a:r>
          </a:p>
          <a:p>
            <a:r>
              <a:rPr lang="en-US" sz="3200" dirty="0" smtClean="0"/>
              <a:t>Messages encrypted using the user’s public key can only be decrypted using the user’s private key, and vice versa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29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21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The act of proving that a user is who she says she is</a:t>
            </a:r>
          </a:p>
          <a:p>
            <a:r>
              <a:rPr lang="en-US" sz="2800" dirty="0" smtClean="0"/>
              <a:t>Methods:</a:t>
            </a:r>
          </a:p>
          <a:p>
            <a:pPr lvl="1"/>
            <a:r>
              <a:rPr lang="en-US" sz="2400" dirty="0" smtClean="0"/>
              <a:t>Something the user </a:t>
            </a:r>
            <a:r>
              <a:rPr lang="en-US" sz="2400" i="1" dirty="0" smtClean="0"/>
              <a:t>knows</a:t>
            </a:r>
          </a:p>
          <a:p>
            <a:pPr lvl="1"/>
            <a:r>
              <a:rPr lang="en-US" sz="2400" dirty="0" smtClean="0"/>
              <a:t>Something the user </a:t>
            </a:r>
            <a:r>
              <a:rPr lang="en-US" sz="2400" i="1" dirty="0" smtClean="0"/>
              <a:t>is</a:t>
            </a:r>
          </a:p>
          <a:p>
            <a:pPr lvl="1"/>
            <a:r>
              <a:rPr lang="en-US" sz="2400" dirty="0" smtClean="0"/>
              <a:t>Something user </a:t>
            </a:r>
            <a:r>
              <a:rPr lang="en-US" sz="2400" i="1" dirty="0" smtClean="0"/>
              <a:t>has</a:t>
            </a:r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585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Secret Key vs. Public Key Encryption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307379"/>
              </p:ext>
            </p:extLst>
          </p:nvPr>
        </p:nvGraphicFramePr>
        <p:xfrm>
          <a:off x="181476" y="1791360"/>
          <a:ext cx="8797468" cy="47264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91" name="Document" r:id="rId5" imgW="5626100" imgH="3022600" progId="Word.Document.12">
                  <p:embed/>
                </p:oleObj>
              </mc:Choice>
              <mc:Fallback>
                <p:oleObj name="Document" r:id="rId5" imgW="5626100" imgH="3022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1476" y="1791360"/>
                        <a:ext cx="8797468" cy="47264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30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1080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Key to Exchange Secret Keys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31</a:t>
            </a:fld>
            <a:endParaRPr lang="en-US">
              <a:latin typeface="Arial"/>
            </a:endParaRPr>
          </a:p>
        </p:txBody>
      </p:sp>
      <p:pic>
        <p:nvPicPr>
          <p:cNvPr id="6" name="Content Placeholder 5" descr="fig02-24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" r="351"/>
          <a:stretch/>
        </p:blipFill>
        <p:spPr>
          <a:xfrm>
            <a:off x="71822" y="1887662"/>
            <a:ext cx="8996578" cy="396948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800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Exchange Man in the Middle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32</a:t>
            </a:fld>
            <a:endParaRPr lang="en-US">
              <a:latin typeface="Arial"/>
            </a:endParaRPr>
          </a:p>
        </p:txBody>
      </p:sp>
      <p:pic>
        <p:nvPicPr>
          <p:cNvPr id="6" name="Content Placeholder 5" descr="fig02-25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" b="-1395"/>
          <a:stretch/>
        </p:blipFill>
        <p:spPr>
          <a:xfrm>
            <a:off x="1753954" y="1554236"/>
            <a:ext cx="5095647" cy="484632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5077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Detecting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Demonstrates that a block of data has been modified</a:t>
            </a:r>
          </a:p>
          <a:p>
            <a:r>
              <a:rPr lang="en-US" dirty="0" smtClean="0"/>
              <a:t>Simple error detecting codes:</a:t>
            </a:r>
          </a:p>
          <a:p>
            <a:pPr lvl="1"/>
            <a:r>
              <a:rPr lang="en-US" dirty="0" smtClean="0"/>
              <a:t>Parity checks</a:t>
            </a:r>
          </a:p>
          <a:p>
            <a:pPr lvl="1"/>
            <a:r>
              <a:rPr lang="en-US" dirty="0" smtClean="0"/>
              <a:t>Cyclic redundancy checks</a:t>
            </a:r>
          </a:p>
          <a:p>
            <a:r>
              <a:rPr lang="en-US" dirty="0" smtClean="0"/>
              <a:t>Cryptographic error detecting codes:</a:t>
            </a:r>
          </a:p>
          <a:p>
            <a:pPr lvl="1"/>
            <a:r>
              <a:rPr lang="en-US" dirty="0" smtClean="0"/>
              <a:t>One-way hash functions</a:t>
            </a:r>
          </a:p>
          <a:p>
            <a:pPr lvl="1"/>
            <a:r>
              <a:rPr lang="en-US" dirty="0" smtClean="0"/>
              <a:t>Cryptographic checksums</a:t>
            </a:r>
          </a:p>
          <a:p>
            <a:pPr lvl="1"/>
            <a:r>
              <a:rPr lang="en-US" dirty="0" smtClean="0"/>
              <a:t>Digital signatures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33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517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Parity Check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37929" y="2194168"/>
            <a:ext cx="8339220" cy="4057269"/>
            <a:chOff x="737929" y="2194168"/>
            <a:chExt cx="8339220" cy="4057269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77098214"/>
                </p:ext>
              </p:extLst>
            </p:nvPr>
          </p:nvGraphicFramePr>
          <p:xfrm>
            <a:off x="737929" y="2194168"/>
            <a:ext cx="8339220" cy="3407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939" name="Document" r:id="rId4" imgW="5626100" imgH="2298700" progId="Word.Document.12">
                    <p:embed/>
                  </p:oleObj>
                </mc:Choice>
                <mc:Fallback>
                  <p:oleObj name="Document" r:id="rId4" imgW="5626100" imgH="22987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737929" y="2194168"/>
                          <a:ext cx="8339220" cy="34072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2138947" y="5882105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>
                <a:solidFill>
                  <a:srgbClr val="292934"/>
                </a:solidFill>
                <a:latin typeface="Arial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34</a:t>
            </a:fld>
            <a:endParaRPr lang="en-US">
              <a:latin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8198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One-Way Hash Function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35</a:t>
            </a:fld>
            <a:endParaRPr lang="en-US">
              <a:latin typeface="Arial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907563" y="1599590"/>
            <a:ext cx="3309214" cy="4754880"/>
            <a:chOff x="2814505" y="1599590"/>
            <a:chExt cx="3309214" cy="5050906"/>
          </a:xfrm>
        </p:grpSpPr>
        <p:pic>
          <p:nvPicPr>
            <p:cNvPr id="7" name="Picture 6" descr="fig02-33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4505" y="1599590"/>
              <a:ext cx="3309214" cy="5050906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125781" y="2600333"/>
              <a:ext cx="997938" cy="695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2519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Signature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36</a:t>
            </a:fld>
            <a:endParaRPr lang="en-US">
              <a:latin typeface="Arial"/>
            </a:endParaRPr>
          </a:p>
        </p:txBody>
      </p:sp>
      <p:pic>
        <p:nvPicPr>
          <p:cNvPr id="21" name="Picture 20" descr="fig02-2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2184431"/>
            <a:ext cx="8324281" cy="239638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1882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Certificates: Trustable Identities and Public Keys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66498"/>
            <a:ext cx="8229600" cy="48768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 certificate is a public key and an identity bound together and signed by a certificate authority.</a:t>
            </a:r>
          </a:p>
          <a:p>
            <a:r>
              <a:rPr lang="en-US" sz="3200" dirty="0" smtClean="0"/>
              <a:t>A certificate authority is an authority that users trust to accurately verify identities before generating certificates that bind those identities to keys.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37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852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Certificate Signing and Hierarchy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38</a:t>
            </a:fld>
            <a:endParaRPr lang="en-US">
              <a:latin typeface="Arial"/>
            </a:endParaRPr>
          </a:p>
        </p:txBody>
      </p:sp>
      <p:pic>
        <p:nvPicPr>
          <p:cNvPr id="5" name="Picture 4" descr="fig02-3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23" y="1523999"/>
            <a:ext cx="6549389" cy="493776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0606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Cryptographic Tool Summary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680620"/>
              </p:ext>
            </p:extLst>
          </p:nvPr>
        </p:nvGraphicFramePr>
        <p:xfrm>
          <a:off x="417096" y="1657680"/>
          <a:ext cx="8379326" cy="4861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5" name="Document" r:id="rId4" imgW="5626100" imgH="3263900" progId="Word.Document.12">
                  <p:embed/>
                </p:oleObj>
              </mc:Choice>
              <mc:Fallback>
                <p:oleObj name="Document" r:id="rId4" imgW="5626100" imgH="3263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7096" y="1657680"/>
                        <a:ext cx="8379326" cy="4861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39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0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Something You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Passwords</a:t>
            </a:r>
          </a:p>
          <a:p>
            <a:r>
              <a:rPr lang="en-US" sz="2800" dirty="0" smtClean="0"/>
              <a:t>Security questions</a:t>
            </a:r>
          </a:p>
          <a:p>
            <a:r>
              <a:rPr lang="en-US" sz="2800" dirty="0" smtClean="0"/>
              <a:t>Attacks on “something you know”:</a:t>
            </a:r>
          </a:p>
          <a:p>
            <a:pPr lvl="1"/>
            <a:r>
              <a:rPr lang="en-US" sz="2400" dirty="0" smtClean="0"/>
              <a:t>Dictionary attacks</a:t>
            </a:r>
          </a:p>
          <a:p>
            <a:pPr lvl="1"/>
            <a:r>
              <a:rPr lang="en-US" sz="2400" dirty="0" smtClean="0"/>
              <a:t>Inferring likely passwords/answers</a:t>
            </a:r>
          </a:p>
          <a:p>
            <a:pPr lvl="1"/>
            <a:r>
              <a:rPr lang="en-US" sz="2400" dirty="0" smtClean="0"/>
              <a:t>Guessing</a:t>
            </a:r>
          </a:p>
          <a:p>
            <a:pPr lvl="1"/>
            <a:r>
              <a:rPr lang="en-US" sz="2400" dirty="0" smtClean="0"/>
              <a:t>Defeating concealment</a:t>
            </a:r>
          </a:p>
          <a:p>
            <a:pPr lvl="1"/>
            <a:r>
              <a:rPr lang="en-US" sz="2400" dirty="0" smtClean="0"/>
              <a:t>Exhaustive or brute-force attack</a:t>
            </a:r>
          </a:p>
          <a:p>
            <a:pPr lvl="1"/>
            <a:r>
              <a:rPr lang="en-US" sz="2400" dirty="0" smtClean="0"/>
              <a:t>Rainbow tables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4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5371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Users can authenticate using something they know, something they are, or something they have</a:t>
            </a:r>
          </a:p>
          <a:p>
            <a:r>
              <a:rPr lang="en-US" dirty="0" smtClean="0"/>
              <a:t>Systems may use a variety of mechanisms to implement access control</a:t>
            </a:r>
          </a:p>
          <a:p>
            <a:r>
              <a:rPr lang="en-US" dirty="0" smtClean="0"/>
              <a:t>Encryption helps prevent attackers from revealing, modifying, or fabricating messages</a:t>
            </a:r>
          </a:p>
          <a:p>
            <a:r>
              <a:rPr lang="en-US" dirty="0" smtClean="0"/>
              <a:t>Symmetric and asymmetric encryption have complementary strengths and weaknesses</a:t>
            </a:r>
          </a:p>
          <a:p>
            <a:r>
              <a:rPr lang="en-US" dirty="0" smtClean="0"/>
              <a:t>Certificates bind identities to digital signatures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1F0F2-74A4-EF40-82B3-DFFDF0BA3880}" type="slidenum">
              <a:rPr lang="en-US" smtClean="0">
                <a:latin typeface="Arial"/>
              </a:rPr>
              <a:pPr/>
              <a:t>40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i="1" dirty="0" smtClean="0"/>
              <a:t>Security in Computing, Fifth Edition</a:t>
            </a:r>
            <a:r>
              <a:rPr lang="en-US" dirty="0" smtClean="0"/>
              <a:t>, by Charles P. </a:t>
            </a:r>
            <a:r>
              <a:rPr lang="en-US" dirty="0" err="1" smtClean="0"/>
              <a:t>Pfleeger</a:t>
            </a:r>
            <a:r>
              <a:rPr lang="en-US" dirty="0" smtClean="0"/>
              <a:t>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6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Password Types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5</a:t>
            </a:fld>
            <a:endParaRPr lang="en-US">
              <a:latin typeface="Arial"/>
            </a:endParaRPr>
          </a:p>
        </p:txBody>
      </p:sp>
      <p:pic>
        <p:nvPicPr>
          <p:cNvPr id="5" name="Picture 4" descr="fig02-0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303" y="1524000"/>
            <a:ext cx="5909448" cy="493776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579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Password Storage</a:t>
            </a:r>
            <a:endParaRPr lang="en-US" dirty="0"/>
          </a:p>
        </p:txBody>
      </p:sp>
      <p:pic>
        <p:nvPicPr>
          <p:cNvPr id="5" name="Picture 4" descr="Untitled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57"/>
          <a:stretch/>
        </p:blipFill>
        <p:spPr>
          <a:xfrm>
            <a:off x="267312" y="1937756"/>
            <a:ext cx="4291319" cy="2799684"/>
          </a:xfrm>
          <a:prstGeom prst="rect">
            <a:avLst/>
          </a:prstGeom>
        </p:spPr>
      </p:pic>
      <p:pic>
        <p:nvPicPr>
          <p:cNvPr id="6" name="Picture 5" descr="Untitled2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44"/>
          <a:stretch/>
        </p:blipFill>
        <p:spPr>
          <a:xfrm>
            <a:off x="4678892" y="1937756"/>
            <a:ext cx="4340546" cy="27996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71287" y="4385071"/>
            <a:ext cx="1283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92934"/>
                </a:solidFill>
                <a:latin typeface="Arial"/>
              </a:rPr>
              <a:t>Plaintext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43049" y="4385071"/>
            <a:ext cx="1612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92934"/>
                </a:solidFill>
                <a:latin typeface="Arial"/>
              </a:rPr>
              <a:t>Concealed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6</a:t>
            </a:fld>
            <a:endParaRPr lang="en-US">
              <a:latin typeface="Arial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69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Biometrics: Something You Are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7</a:t>
            </a:fld>
            <a:endParaRPr lang="en-US">
              <a:latin typeface="Arial"/>
            </a:endParaRPr>
          </a:p>
        </p:txBody>
      </p:sp>
      <p:pic>
        <p:nvPicPr>
          <p:cNvPr id="4" name="Picture 3" descr="fig02-02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135" y="1493764"/>
            <a:ext cx="5807121" cy="484632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685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Biometrics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Intrusive</a:t>
            </a:r>
          </a:p>
          <a:p>
            <a:r>
              <a:rPr lang="en-US" dirty="0" smtClean="0"/>
              <a:t>Expensive</a:t>
            </a:r>
          </a:p>
          <a:p>
            <a:r>
              <a:rPr lang="en-US" dirty="0" smtClean="0"/>
              <a:t>Single point of failure</a:t>
            </a:r>
          </a:p>
          <a:p>
            <a:r>
              <a:rPr lang="en-US" dirty="0" smtClean="0"/>
              <a:t>Sampling error</a:t>
            </a:r>
          </a:p>
          <a:p>
            <a:r>
              <a:rPr lang="en-US" dirty="0" smtClean="0"/>
              <a:t>False readings</a:t>
            </a:r>
          </a:p>
          <a:p>
            <a:r>
              <a:rPr lang="en-US" dirty="0" smtClean="0"/>
              <a:t>Speed</a:t>
            </a:r>
          </a:p>
          <a:p>
            <a:r>
              <a:rPr lang="en-US" dirty="0" smtClean="0"/>
              <a:t>Forgery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8</a:t>
            </a:fld>
            <a:endParaRPr lang="en-US">
              <a:latin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01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Tokens: Something You Have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9</a:t>
            </a:fld>
            <a:endParaRPr lang="en-US">
              <a:latin typeface="Arial"/>
            </a:endParaRPr>
          </a:p>
        </p:txBody>
      </p:sp>
      <p:pic>
        <p:nvPicPr>
          <p:cNvPr id="6" name="Content Placeholder 5" descr="fig02-06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4" r="-31"/>
          <a:stretch/>
        </p:blipFill>
        <p:spPr>
          <a:xfrm>
            <a:off x="217070" y="1600200"/>
            <a:ext cx="8699935" cy="484632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From </a:t>
            </a:r>
            <a:r>
              <a:rPr lang="en-US" i="1" smtClean="0"/>
              <a:t>Security in Computing, Fifth Edition</a:t>
            </a:r>
            <a:r>
              <a:rPr lang="en-US" smtClean="0"/>
              <a:t>, by Charles P. Pfleeger, et al. (ISBN: 9780134085043). Copyright 2015 by Pearson Education, Inc.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42315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2599</Words>
  <Application>Microsoft Macintosh PowerPoint</Application>
  <PresentationFormat>On-screen Show (4:3)</PresentationFormat>
  <Paragraphs>241</Paragraphs>
  <Slides>40</Slides>
  <Notes>23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Office Theme</vt:lpstr>
      <vt:lpstr>Clarity</vt:lpstr>
      <vt:lpstr>Document</vt:lpstr>
      <vt:lpstr>Security in Computing, Fifth Edition</vt:lpstr>
      <vt:lpstr>Objectives for Chapter 2</vt:lpstr>
      <vt:lpstr>Authentication</vt:lpstr>
      <vt:lpstr>Something You Know</vt:lpstr>
      <vt:lpstr>Distribution of Password Types</vt:lpstr>
      <vt:lpstr>Password Storage</vt:lpstr>
      <vt:lpstr>Biometrics: Something You Are</vt:lpstr>
      <vt:lpstr>Problems with Biometrics</vt:lpstr>
      <vt:lpstr>Tokens: Something You Have</vt:lpstr>
      <vt:lpstr>Federated Identity Management</vt:lpstr>
      <vt:lpstr>Single Sign-On</vt:lpstr>
      <vt:lpstr>Access Control</vt:lpstr>
      <vt:lpstr>Access Policies</vt:lpstr>
      <vt:lpstr>Implementing Access Control</vt:lpstr>
      <vt:lpstr>Reference Monitor</vt:lpstr>
      <vt:lpstr>Access Control Directory</vt:lpstr>
      <vt:lpstr>Access Control Matrix</vt:lpstr>
      <vt:lpstr>Access Control List</vt:lpstr>
      <vt:lpstr>Problems Addressed by Encryption</vt:lpstr>
      <vt:lpstr>Encryption Terminology</vt:lpstr>
      <vt:lpstr>Encryption/Decryption Process</vt:lpstr>
      <vt:lpstr>Symmetric vs. Asymmetric</vt:lpstr>
      <vt:lpstr>Stream Ciphers</vt:lpstr>
      <vt:lpstr>Block Ciphers</vt:lpstr>
      <vt:lpstr>Stream vs. Block</vt:lpstr>
      <vt:lpstr>DES: The Data Encryption Standard</vt:lpstr>
      <vt:lpstr>AES: Advanced Encryption System</vt:lpstr>
      <vt:lpstr>DES vs. AES</vt:lpstr>
      <vt:lpstr>Public Key (Asymmetric) Cryptography</vt:lpstr>
      <vt:lpstr>Secret Key vs. Public Key Encryption</vt:lpstr>
      <vt:lpstr>Public Key to Exchange Secret Keys</vt:lpstr>
      <vt:lpstr>Key Exchange Man in the Middle</vt:lpstr>
      <vt:lpstr>Error Detecting Codes</vt:lpstr>
      <vt:lpstr>Parity Check</vt:lpstr>
      <vt:lpstr>One-Way Hash Function</vt:lpstr>
      <vt:lpstr>Digital Signature</vt:lpstr>
      <vt:lpstr>Certificates: Trustable Identities and Public Keys</vt:lpstr>
      <vt:lpstr>Certificate Signing and Hierarchy</vt:lpstr>
      <vt:lpstr>Cryptographic Tool Summary</vt:lpstr>
      <vt:lpstr>Summary</vt:lpstr>
    </vt:vector>
  </TitlesOfParts>
  <Company>Qmulos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in Computing, Fifth Edition</dc:title>
  <dc:creator>Jonathan Margulies</dc:creator>
  <cp:lastModifiedBy>Elizabeth Ryan</cp:lastModifiedBy>
  <cp:revision>68</cp:revision>
  <dcterms:created xsi:type="dcterms:W3CDTF">2015-09-08T22:22:42Z</dcterms:created>
  <dcterms:modified xsi:type="dcterms:W3CDTF">2015-10-16T14:57:30Z</dcterms:modified>
</cp:coreProperties>
</file>

<file path=docProps/thumbnail.jpeg>
</file>